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9144000"/>
  <p:notesSz cx="6858000" cy="9144000"/>
  <p:embeddedFontLst>
    <p:embeddedFont>
      <p:font typeface="Candara"/>
      <p:regular r:id="rId29"/>
      <p:bold r:id="rId30"/>
      <p:italic r:id="rId31"/>
      <p:boldItalic r:id="rId32"/>
    </p:embeddedFont>
    <p:embeddedFont>
      <p:font typeface="PT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ndar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ndara-italic.fntdata"/><Relationship Id="rId30" Type="http://schemas.openxmlformats.org/officeDocument/2006/relationships/font" Target="fonts/Candara-bold.fntdata"/><Relationship Id="rId11" Type="http://schemas.openxmlformats.org/officeDocument/2006/relationships/slide" Target="slides/slide6.xml"/><Relationship Id="rId33" Type="http://schemas.openxmlformats.org/officeDocument/2006/relationships/font" Target="fonts/PTSans-regular.fntdata"/><Relationship Id="rId10" Type="http://schemas.openxmlformats.org/officeDocument/2006/relationships/slide" Target="slides/slide5.xml"/><Relationship Id="rId32" Type="http://schemas.openxmlformats.org/officeDocument/2006/relationships/font" Target="fonts/Candara-boldItalic.fntdata"/><Relationship Id="rId13" Type="http://schemas.openxmlformats.org/officeDocument/2006/relationships/slide" Target="slides/slide8.xml"/><Relationship Id="rId35" Type="http://schemas.openxmlformats.org/officeDocument/2006/relationships/font" Target="fonts/PTSans-italic.fntdata"/><Relationship Id="rId12" Type="http://schemas.openxmlformats.org/officeDocument/2006/relationships/slide" Target="slides/slide7.xml"/><Relationship Id="rId34" Type="http://schemas.openxmlformats.org/officeDocument/2006/relationships/font" Target="fonts/PT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PT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se puede ver, que lo primero que debemos hacer es crear la tabla </a:t>
            </a:r>
            <a:r>
              <a:rPr b="1" lang="es-MX" sz="1200">
                <a:solidFill>
                  <a:schemeClr val="dk1"/>
                </a:solidFill>
                <a:latin typeface="Calibri"/>
                <a:ea typeface="Calibri"/>
                <a:cs typeface="Calibri"/>
                <a:sym typeface="Calibri"/>
              </a:rPr>
              <a:t>error_proceso </a:t>
            </a:r>
            <a:r>
              <a:rPr lang="es-MX" sz="1200">
                <a:solidFill>
                  <a:schemeClr val="dk1"/>
                </a:solidFill>
                <a:latin typeface="Calibri"/>
                <a:ea typeface="Calibri"/>
                <a:cs typeface="Calibri"/>
                <a:sym typeface="Calibri"/>
              </a:rPr>
              <a:t>para poder almacenar nuestros errores. </a:t>
            </a:r>
            <a:endParaRPr/>
          </a:p>
        </p:txBody>
      </p:sp>
      <p:sp>
        <p:nvSpPr>
          <p:cNvPr id="237" name="Google Shape;23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s-MX" sz="1200">
                <a:solidFill>
                  <a:srgbClr val="000000"/>
                </a:solidFill>
                <a:latin typeface="Calibri"/>
                <a:ea typeface="Calibri"/>
                <a:cs typeface="Calibri"/>
                <a:sym typeface="Calibri"/>
              </a:rPr>
              <a:t>Luego de crear la tabla de hace lo siguiente: </a:t>
            </a:r>
            <a:endParaRPr sz="1100">
              <a:solidFill>
                <a:srgbClr val="000000"/>
              </a:solidFill>
              <a:latin typeface="Calibri"/>
              <a:ea typeface="Calibri"/>
              <a:cs typeface="Calibri"/>
              <a:sym typeface="Calibri"/>
            </a:endParaRPr>
          </a:p>
          <a:p>
            <a:pPr indent="-342900" lvl="0" marL="342900" rtl="0" algn="just">
              <a:spcBef>
                <a:spcPts val="1000"/>
              </a:spcBef>
              <a:spcAft>
                <a:spcPts val="0"/>
              </a:spcAft>
              <a:buClr>
                <a:schemeClr val="dk1"/>
              </a:buClr>
              <a:buSzPts val="1200"/>
              <a:buFont typeface="Arial"/>
              <a:buChar char="●"/>
            </a:pPr>
            <a:r>
              <a:rPr lang="es-MX" sz="1200">
                <a:latin typeface="Noto Sans Symbols"/>
                <a:ea typeface="Noto Sans Symbols"/>
                <a:cs typeface="Noto Sans Symbols"/>
                <a:sym typeface="Noto Sans Symbols"/>
              </a:rPr>
              <a:t>Se declara una variable de tipo exception.</a:t>
            </a:r>
            <a:endParaRPr sz="1200">
              <a:latin typeface="Noto Sans Symbols"/>
              <a:ea typeface="Noto Sans Symbols"/>
              <a:cs typeface="Noto Sans Symbols"/>
              <a:sym typeface="Noto Sans Symbols"/>
            </a:endParaRPr>
          </a:p>
          <a:p>
            <a:pPr indent="-342900" lvl="0" marL="342900" rtl="0" algn="just">
              <a:spcBef>
                <a:spcPts val="0"/>
              </a:spcBef>
              <a:spcAft>
                <a:spcPts val="0"/>
              </a:spcAft>
              <a:buClr>
                <a:schemeClr val="dk1"/>
              </a:buClr>
              <a:buSzPts val="1200"/>
              <a:buFont typeface="Arial"/>
              <a:buChar char="●"/>
            </a:pPr>
            <a:r>
              <a:rPr lang="es-MX" sz="1200">
                <a:latin typeface="Noto Sans Symbols"/>
                <a:ea typeface="Noto Sans Symbols"/>
                <a:cs typeface="Noto Sans Symbols"/>
                <a:sym typeface="Noto Sans Symbols"/>
              </a:rPr>
              <a:t>Y se ocupa el pragma exception_init con la variable exception declarada anteriormente y se le da un numero de error que tu desees controlar y que exista en la lista de errores.</a:t>
            </a:r>
            <a:endParaRPr sz="1200">
              <a:latin typeface="Noto Sans Symbols"/>
              <a:ea typeface="Noto Sans Symbols"/>
              <a:cs typeface="Noto Sans Symbols"/>
              <a:sym typeface="Noto Sans Symbols"/>
            </a:endParaRPr>
          </a:p>
          <a:p>
            <a:pPr indent="-342900" lvl="0" marL="342900" rtl="0" algn="just">
              <a:spcBef>
                <a:spcPts val="0"/>
              </a:spcBef>
              <a:spcAft>
                <a:spcPts val="0"/>
              </a:spcAft>
              <a:buClr>
                <a:schemeClr val="dk1"/>
              </a:buClr>
              <a:buSzPts val="1200"/>
              <a:buFont typeface="Arial"/>
              <a:buChar char="●"/>
            </a:pPr>
            <a:r>
              <a:rPr lang="es-MX" sz="1200">
                <a:latin typeface="Noto Sans Symbols"/>
                <a:ea typeface="Noto Sans Symbols"/>
                <a:cs typeface="Noto Sans Symbols"/>
                <a:sym typeface="Noto Sans Symbols"/>
              </a:rPr>
              <a:t>Y luego en la parte de la excepción se controla entregando el when y el nombre de la exception creada, en este caso Exception_insert.</a:t>
            </a:r>
            <a:endParaRPr/>
          </a:p>
          <a:p>
            <a:pPr indent="-342900" lvl="0" marL="342900" rtl="0" algn="just">
              <a:spcBef>
                <a:spcPts val="0"/>
              </a:spcBef>
              <a:spcAft>
                <a:spcPts val="0"/>
              </a:spcAft>
              <a:buClr>
                <a:schemeClr val="dk1"/>
              </a:buClr>
              <a:buSzPts val="1200"/>
              <a:buFont typeface="Arial"/>
              <a:buChar char="●"/>
            </a:pPr>
            <a:r>
              <a:rPr lang="es-MX" sz="1200">
                <a:latin typeface="Calibri"/>
                <a:ea typeface="Calibri"/>
                <a:cs typeface="Calibri"/>
                <a:sym typeface="Calibri"/>
              </a:rPr>
              <a:t>Luego se ocupa el v_mensaje para guardar con la función SQLERRM el mensaje de error por defecto que entrega la maquina y lo guardamos finalmente en la tabla. </a:t>
            </a:r>
            <a:endParaRPr sz="1200"/>
          </a:p>
        </p:txBody>
      </p:sp>
      <p:sp>
        <p:nvSpPr>
          <p:cNvPr id="246" name="Google Shape;24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Controlando Excepciones Definidas por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PL/SQL permite definir excepciones propias del usuario según se requiera. Las excepciones PL/SQL definidas por el usuario se deben: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Declarar en la sección de Declaración del bloque PL/SQL.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Generar explícitamente con la sentencia RAISE en la sección Ejecutable.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Manejar en la sección de manejo de Excepciones (EXCEPTION). </a:t>
            </a:r>
            <a:endParaRPr/>
          </a:p>
        </p:txBody>
      </p:sp>
      <p:sp>
        <p:nvSpPr>
          <p:cNvPr id="254" name="Google Shape;254;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En la sintaxis: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i="1" lang="es-MX" sz="1200">
                <a:solidFill>
                  <a:schemeClr val="dk1"/>
                </a:solidFill>
                <a:latin typeface="Calibri"/>
                <a:ea typeface="Calibri"/>
                <a:cs typeface="Calibri"/>
                <a:sym typeface="Calibri"/>
              </a:rPr>
              <a:t> nombre_excepción</a:t>
            </a:r>
            <a:r>
              <a:rPr lang="es-MX" sz="1200">
                <a:solidFill>
                  <a:schemeClr val="dk1"/>
                </a:solidFill>
                <a:latin typeface="Calibri"/>
                <a:ea typeface="Calibri"/>
                <a:cs typeface="Calibri"/>
                <a:sym typeface="Calibri"/>
              </a:rPr>
              <a:t> EXCEPTION: </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i="1" lang="es-MX" sz="1200">
                <a:solidFill>
                  <a:schemeClr val="dk1"/>
                </a:solidFill>
                <a:latin typeface="Calibri"/>
                <a:ea typeface="Calibri"/>
                <a:cs typeface="Calibri"/>
                <a:sym typeface="Calibri"/>
              </a:rPr>
              <a:t>nombre_excepción</a:t>
            </a:r>
            <a:r>
              <a:rPr lang="es-MX" sz="1200">
                <a:solidFill>
                  <a:schemeClr val="dk1"/>
                </a:solidFill>
                <a:latin typeface="Calibri"/>
                <a:ea typeface="Calibri"/>
                <a:cs typeface="Calibri"/>
                <a:sym typeface="Calibri"/>
              </a:rPr>
              <a:t> es el nombre de la excepción definida por el usuario.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RAISE </a:t>
            </a:r>
            <a:r>
              <a:rPr i="1" lang="es-MX" sz="1200">
                <a:solidFill>
                  <a:schemeClr val="dk1"/>
                </a:solidFill>
                <a:latin typeface="Calibri"/>
                <a:ea typeface="Calibri"/>
                <a:cs typeface="Calibri"/>
                <a:sym typeface="Calibri"/>
              </a:rPr>
              <a:t>nombre_excepción </a:t>
            </a:r>
            <a:r>
              <a:rPr lang="es-MX" sz="1200">
                <a:solidFill>
                  <a:schemeClr val="dk1"/>
                </a:solidFill>
                <a:latin typeface="Calibri"/>
                <a:ea typeface="Calibri"/>
                <a:cs typeface="Calibri"/>
                <a:sym typeface="Calibri"/>
              </a:rPr>
              <a:t>se utiliza para generar explícitamente la excepción definida por el usuario;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WHEN </a:t>
            </a:r>
            <a:r>
              <a:rPr i="1" lang="es-MX" sz="1200">
                <a:solidFill>
                  <a:schemeClr val="dk1"/>
                </a:solidFill>
                <a:latin typeface="Calibri"/>
                <a:ea typeface="Calibri"/>
                <a:cs typeface="Calibri"/>
                <a:sym typeface="Calibri"/>
              </a:rPr>
              <a:t>excepción</a:t>
            </a:r>
            <a:r>
              <a:rPr lang="es-MX" sz="1200">
                <a:solidFill>
                  <a:schemeClr val="dk1"/>
                </a:solidFill>
                <a:latin typeface="Calibri"/>
                <a:ea typeface="Calibri"/>
                <a:cs typeface="Calibri"/>
                <a:sym typeface="Calibri"/>
              </a:rPr>
              <a:t> THEN</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i="1" lang="es-MX" sz="1200">
                <a:solidFill>
                  <a:schemeClr val="dk1"/>
                </a:solidFill>
                <a:latin typeface="Calibri"/>
                <a:ea typeface="Calibri"/>
                <a:cs typeface="Calibri"/>
                <a:sym typeface="Calibri"/>
              </a:rPr>
              <a:t>nombre_excepción</a:t>
            </a:r>
            <a:r>
              <a:rPr lang="es-MX" sz="1200">
                <a:solidFill>
                  <a:schemeClr val="dk1"/>
                </a:solidFill>
                <a:latin typeface="Calibri"/>
                <a:ea typeface="Calibri"/>
                <a:cs typeface="Calibri"/>
                <a:sym typeface="Calibri"/>
              </a:rPr>
              <a:t> es la referencia a la excepción definida por el usuario en la sección Declarativa. </a:t>
            </a:r>
            <a:endParaRPr/>
          </a:p>
        </p:txBody>
      </p:sp>
      <p:sp>
        <p:nvSpPr>
          <p:cNvPr id="261" name="Google Shape;26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bloque del ejemplo, se define una excepción para controlar cuando no existan filas que actualizar.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A diferencia de la sentencia SELECT, que genera un error Oracle asociado a la excepción NO_DATA_FOUND cuando no se encuentran filas que seleccionar, la sentencia UPDATE no genera un error Oracle si no existen filas que actualizar. Por ello, de debe usar una excepción definida por el usuario para controlar esta situación. </a:t>
            </a:r>
            <a:endParaRPr/>
          </a:p>
        </p:txBody>
      </p:sp>
      <p:sp>
        <p:nvSpPr>
          <p:cNvPr id="269" name="Google Shape;26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se utiliza RAISE_APPLICATION_ERROR en la sección de ejecución del bloque PL/SQL para controlar si hubo filas afectadas por la sentencia Delete. Si no se eliminaron filas, entonces se mostrará un error personalizado en formato Oracle (slide siguiente)</a:t>
            </a:r>
            <a:endParaRPr/>
          </a:p>
        </p:txBody>
      </p:sp>
      <p:sp>
        <p:nvSpPr>
          <p:cNvPr id="299" name="Google Shape;29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su utiliza </a:t>
            </a:r>
            <a:r>
              <a:rPr b="1" lang="es-MX" sz="1200">
                <a:solidFill>
                  <a:schemeClr val="dk1"/>
                </a:solidFill>
                <a:latin typeface="Calibri"/>
                <a:ea typeface="Calibri"/>
                <a:cs typeface="Calibri"/>
                <a:sym typeface="Calibri"/>
              </a:rPr>
              <a:t>(*06)</a:t>
            </a:r>
            <a:r>
              <a:rPr lang="es-MX" sz="1200">
                <a:solidFill>
                  <a:schemeClr val="dk1"/>
                </a:solidFill>
                <a:latin typeface="Calibri"/>
                <a:ea typeface="Calibri"/>
                <a:cs typeface="Calibri"/>
                <a:sym typeface="Calibri"/>
              </a:rPr>
              <a:t> </a:t>
            </a:r>
            <a:r>
              <a:rPr b="1" lang="es-MX" sz="1200">
                <a:solidFill>
                  <a:schemeClr val="dk1"/>
                </a:solidFill>
                <a:latin typeface="Calibri"/>
                <a:ea typeface="Calibri"/>
                <a:cs typeface="Calibri"/>
                <a:sym typeface="Calibri"/>
              </a:rPr>
              <a:t>RAISE_APPLICATION_ERROR</a:t>
            </a:r>
            <a:r>
              <a:rPr lang="es-MX" sz="1200">
                <a:solidFill>
                  <a:schemeClr val="dk1"/>
                </a:solidFill>
                <a:latin typeface="Calibri"/>
                <a:ea typeface="Calibri"/>
                <a:cs typeface="Calibri"/>
                <a:sym typeface="Calibri"/>
              </a:rPr>
              <a:t> en la sección de excepción del bloque PL/SQL para controlar si la consulta retornó filas. Si no, la consulta no retorna filas(*22), (*23)entonces se mostrará un error personalizado en formato Oracle </a:t>
            </a:r>
            <a:endParaRPr/>
          </a:p>
        </p:txBody>
      </p:sp>
      <p:sp>
        <p:nvSpPr>
          <p:cNvPr id="313" name="Google Shape;31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su utiliza </a:t>
            </a:r>
            <a:r>
              <a:rPr b="1" lang="es-MX" sz="1200">
                <a:solidFill>
                  <a:schemeClr val="dk1"/>
                </a:solidFill>
                <a:latin typeface="Calibri"/>
                <a:ea typeface="Calibri"/>
                <a:cs typeface="Calibri"/>
                <a:sym typeface="Calibri"/>
              </a:rPr>
              <a:t>(*06)</a:t>
            </a:r>
            <a:r>
              <a:rPr lang="es-MX" sz="1200">
                <a:solidFill>
                  <a:schemeClr val="dk1"/>
                </a:solidFill>
                <a:latin typeface="Calibri"/>
                <a:ea typeface="Calibri"/>
                <a:cs typeface="Calibri"/>
                <a:sym typeface="Calibri"/>
              </a:rPr>
              <a:t> </a:t>
            </a:r>
            <a:r>
              <a:rPr b="1" lang="es-MX" sz="1200">
                <a:solidFill>
                  <a:schemeClr val="dk1"/>
                </a:solidFill>
                <a:latin typeface="Calibri"/>
                <a:ea typeface="Calibri"/>
                <a:cs typeface="Calibri"/>
                <a:sym typeface="Calibri"/>
              </a:rPr>
              <a:t>RAISE_APPLICATION_ERROR</a:t>
            </a:r>
            <a:r>
              <a:rPr lang="es-MX" sz="1200">
                <a:solidFill>
                  <a:schemeClr val="dk1"/>
                </a:solidFill>
                <a:latin typeface="Calibri"/>
                <a:ea typeface="Calibri"/>
                <a:cs typeface="Calibri"/>
                <a:sym typeface="Calibri"/>
              </a:rPr>
              <a:t> en la sección de excepción del bloque PL/SQL para controlar si la consulta retornó filas. Si no, la consulta no retorna filas(*22), (*23)entonces se mostrará un error personalizado en formato Oracle </a:t>
            </a:r>
            <a:endParaRPr/>
          </a:p>
        </p:txBody>
      </p:sp>
      <p:sp>
        <p:nvSpPr>
          <p:cNvPr id="321" name="Google Shape;321;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bloque PL/SQL del ejemplo, la excepción OTHERS controla cualquier error que se produzca durante la ejecución del bloque. En este caso al querer insertar un nuevo departamento, se inserta NULL en la columna department_name que en la tabla está definido como NOT NULL. Por esta razón, se genera el error Oracle -01400. Como se va a insertar en la tabla errores, se debe almacenar antes en las variables locales definidas el resultado de las funciones SQLCODE y SQLERRM. Posterior a esto, se inserta en la tabla errores (que es lo que se visualiza en el ejemplo</a:t>
            </a:r>
            <a:r>
              <a:rPr lang="es-MX"/>
              <a:t> </a:t>
            </a:r>
            <a:endParaRPr/>
          </a:p>
        </p:txBody>
      </p:sp>
      <p:sp>
        <p:nvSpPr>
          <p:cNvPr id="182" name="Google Shape;182;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Basados en el ejemplo anterior, se genera un bloque anidado para la segunda sentencia SELECT. Por lo tanto, ahora cada bloque posee su propia sección de Control de Excepciones permitiendo controlar en forma independiente cuando no se encuentren filas en las tablas </a:t>
            </a:r>
            <a:r>
              <a:rPr b="1" lang="es-MX" sz="1200">
                <a:solidFill>
                  <a:schemeClr val="dk1"/>
                </a:solidFill>
                <a:latin typeface="Calibri"/>
                <a:ea typeface="Calibri"/>
                <a:cs typeface="Calibri"/>
                <a:sym typeface="Calibri"/>
              </a:rPr>
              <a:t>employees</a:t>
            </a:r>
            <a:r>
              <a:rPr lang="es-MX" sz="1200">
                <a:solidFill>
                  <a:schemeClr val="dk1"/>
                </a:solidFill>
                <a:latin typeface="Calibri"/>
                <a:ea typeface="Calibri"/>
                <a:cs typeface="Calibri"/>
                <a:sym typeface="Calibri"/>
              </a:rPr>
              <a:t> o </a:t>
            </a:r>
            <a:r>
              <a:rPr b="1" lang="es-MX" sz="1200">
                <a:solidFill>
                  <a:schemeClr val="dk1"/>
                </a:solidFill>
                <a:latin typeface="Calibri"/>
                <a:ea typeface="Calibri"/>
                <a:cs typeface="Calibri"/>
                <a:sym typeface="Calibri"/>
              </a:rPr>
              <a:t>countries</a:t>
            </a:r>
            <a:r>
              <a:rPr lang="es-MX" sz="1200">
                <a:solidFill>
                  <a:schemeClr val="dk1"/>
                </a:solidFill>
                <a:latin typeface="Calibri"/>
                <a:ea typeface="Calibri"/>
                <a:cs typeface="Calibri"/>
                <a:sym typeface="Calibri"/>
              </a:rPr>
              <a:t>.</a:t>
            </a:r>
            <a:r>
              <a:rPr lang="es-MX"/>
              <a:t> </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bloque interno creado para la sentencia que obtiene el nombre del departamento de cada empleado, controla si el departamento leído no existe en la tabla departments (que es el caso del empleado 178), muestra el mensaje de la excepción.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 anterior, permite que, a pesar de que el departamento leído desde el cursor no exista en la tabla departments, el proceso continué en forma normal para procesado todos los empleados almacenados en el cursor.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Si no se genera un bloque interno para que controle la excepción, la ejecución del bloque finalizaría cuando se procese el empleado 178. </a:t>
            </a:r>
            <a:endParaRPr/>
          </a:p>
        </p:txBody>
      </p:sp>
      <p:sp>
        <p:nvSpPr>
          <p:cNvPr id="206" name="Google Shape;20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p:nvPr/>
        </p:nvSpPr>
        <p:spPr>
          <a:xfrm>
            <a:off x="711757" y="3630648"/>
            <a:ext cx="3088888"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400" u="none" cap="none" strike="noStrike">
                <a:solidFill>
                  <a:srgbClr val="0F243E"/>
                </a:solidFill>
                <a:latin typeface="Calibri"/>
                <a:ea typeface="Calibri"/>
                <a:cs typeface="Calibri"/>
                <a:sym typeface="Calibri"/>
              </a:rPr>
              <a:t>Funciones SQLCODE Y SQLEEM- RAISE_APLICATION_ERROR </a:t>
            </a:r>
            <a:endParaRPr b="1" i="0" sz="2400" u="none" cap="none" strike="noStrike">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34"/>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225" name="Google Shape;225;p34"/>
          <p:cNvSpPr/>
          <p:nvPr/>
        </p:nvSpPr>
        <p:spPr>
          <a:xfrm>
            <a:off x="624469" y="4681996"/>
            <a:ext cx="8006576" cy="1600438"/>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17365D"/>
                </a:solidFill>
                <a:latin typeface="Calibri"/>
                <a:ea typeface="Calibri"/>
                <a:cs typeface="Calibri"/>
                <a:sym typeface="Calibri"/>
              </a:rPr>
              <a:t>Estas excepciones son similares a las excepciones predefinidas, sin embargo, no se encuentran definidas como excepciones en el servidor Oracle. Son errores estándares de Oracle, pero que no poseen una excepción definida en Oracle (nombre de excepción). </a:t>
            </a:r>
            <a:endParaRPr sz="2000">
              <a:solidFill>
                <a:srgbClr val="17365D"/>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6" name="Google Shape;226;p34"/>
          <p:cNvPicPr preferRelativeResize="0"/>
          <p:nvPr/>
        </p:nvPicPr>
        <p:blipFill rotWithShape="1">
          <a:blip r:embed="rId3">
            <a:alphaModFix/>
          </a:blip>
          <a:srcRect b="0" l="0" r="0" t="0"/>
          <a:stretch/>
        </p:blipFill>
        <p:spPr>
          <a:xfrm>
            <a:off x="1561170" y="1327923"/>
            <a:ext cx="5553307" cy="33234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5"/>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35"/>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233" name="Google Shape;233;p35"/>
          <p:cNvSpPr/>
          <p:nvPr/>
        </p:nvSpPr>
        <p:spPr>
          <a:xfrm>
            <a:off x="624469" y="2256098"/>
            <a:ext cx="8006576" cy="224676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17365D"/>
                </a:solidFill>
                <a:latin typeface="Calibri"/>
                <a:ea typeface="Calibri"/>
                <a:cs typeface="Calibri"/>
                <a:sym typeface="Calibri"/>
              </a:rPr>
              <a:t>Se pueden crear excepciones con errores estándares de Oracle, utilizando la función PRAGMA EXCEPTION_INIT. PRAGMA es la palabra clave que significa que la declaración es una directiva del compilador. En PL/SQL, EXCEPTION_INIT es una PRAGMA que le dice al compilador PL/SQL que se asocia un nombre de excepción con un error Oracle. Esto permite interpretar todas las presencias del nombre de excepción dentro del bloque como el número de error del servidor Oracle asociado. (SQLCODE)</a:t>
            </a:r>
            <a:r>
              <a:rPr b="1" lang="es-MX" sz="2000">
                <a:solidFill>
                  <a:srgbClr val="17365D"/>
                </a:solidFill>
                <a:latin typeface="Calibri"/>
                <a:ea typeface="Calibri"/>
                <a:cs typeface="Calibri"/>
                <a:sym typeface="Calibri"/>
              </a:rPr>
              <a:t> </a:t>
            </a:r>
            <a:endParaRPr sz="2000">
              <a:solidFill>
                <a:srgbClr val="17365D"/>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6"/>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36"/>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41" name="Google Shape;241;p36"/>
          <p:cNvPicPr preferRelativeResize="0"/>
          <p:nvPr/>
        </p:nvPicPr>
        <p:blipFill rotWithShape="1">
          <a:blip r:embed="rId3">
            <a:alphaModFix/>
          </a:blip>
          <a:srcRect b="0" l="0" r="0" t="0"/>
          <a:stretch/>
        </p:blipFill>
        <p:spPr>
          <a:xfrm>
            <a:off x="2620537" y="2894842"/>
            <a:ext cx="3122342" cy="1048217"/>
          </a:xfrm>
          <a:prstGeom prst="rect">
            <a:avLst/>
          </a:prstGeom>
          <a:noFill/>
          <a:ln>
            <a:noFill/>
          </a:ln>
        </p:spPr>
      </p:pic>
      <p:sp>
        <p:nvSpPr>
          <p:cNvPr id="242" name="Google Shape;242;p36"/>
          <p:cNvSpPr/>
          <p:nvPr/>
        </p:nvSpPr>
        <p:spPr>
          <a:xfrm>
            <a:off x="758284" y="1819201"/>
            <a:ext cx="7872761" cy="64633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1800">
                <a:solidFill>
                  <a:srgbClr val="0F243E"/>
                </a:solidFill>
                <a:latin typeface="Calibri"/>
                <a:ea typeface="Calibri"/>
                <a:cs typeface="Calibri"/>
                <a:sym typeface="Calibri"/>
              </a:rPr>
              <a:t>En el ejemplo se puede ver, que lo primero que debemos hacer es crear la tabla </a:t>
            </a:r>
            <a:r>
              <a:rPr b="1" lang="es-MX" sz="1800">
                <a:solidFill>
                  <a:srgbClr val="0F243E"/>
                </a:solidFill>
                <a:latin typeface="Calibri"/>
                <a:ea typeface="Calibri"/>
                <a:cs typeface="Calibri"/>
                <a:sym typeface="Calibri"/>
              </a:rPr>
              <a:t>error_proceso </a:t>
            </a:r>
            <a:r>
              <a:rPr lang="es-MX" sz="1800">
                <a:solidFill>
                  <a:srgbClr val="0F243E"/>
                </a:solidFill>
                <a:latin typeface="Calibri"/>
                <a:ea typeface="Calibri"/>
                <a:cs typeface="Calibri"/>
                <a:sym typeface="Calibri"/>
              </a:rPr>
              <a:t>para poder almacenar nuestros errores. </a:t>
            </a:r>
            <a:endParaRPr sz="1800">
              <a:solidFill>
                <a:srgbClr val="0F243E"/>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37"/>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50" name="Google Shape;250;p37"/>
          <p:cNvPicPr preferRelativeResize="0"/>
          <p:nvPr/>
        </p:nvPicPr>
        <p:blipFill rotWithShape="1">
          <a:blip r:embed="rId3">
            <a:alphaModFix/>
          </a:blip>
          <a:srcRect b="0" l="0" r="0" t="0"/>
          <a:stretch/>
        </p:blipFill>
        <p:spPr>
          <a:xfrm>
            <a:off x="1918011" y="1895708"/>
            <a:ext cx="4906535" cy="24532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8"/>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57" name="Google Shape;257;p38"/>
          <p:cNvPicPr preferRelativeResize="0"/>
          <p:nvPr/>
        </p:nvPicPr>
        <p:blipFill rotWithShape="1">
          <a:blip r:embed="rId3">
            <a:alphaModFix/>
          </a:blip>
          <a:srcRect b="0" l="0" r="0" t="0"/>
          <a:stretch/>
        </p:blipFill>
        <p:spPr>
          <a:xfrm>
            <a:off x="981308" y="1694985"/>
            <a:ext cx="7270595" cy="28324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9"/>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39"/>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65" name="Google Shape;265;p39"/>
          <p:cNvPicPr preferRelativeResize="0"/>
          <p:nvPr/>
        </p:nvPicPr>
        <p:blipFill rotWithShape="1">
          <a:blip r:embed="rId3">
            <a:alphaModFix/>
          </a:blip>
          <a:srcRect b="0" l="0" r="0" t="0"/>
          <a:stretch/>
        </p:blipFill>
        <p:spPr>
          <a:xfrm>
            <a:off x="2252546" y="1253450"/>
            <a:ext cx="4326674" cy="44782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2" name="Google Shape;272;p40"/>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73" name="Google Shape;273;p40"/>
          <p:cNvPicPr preferRelativeResize="0"/>
          <p:nvPr/>
        </p:nvPicPr>
        <p:blipFill rotWithShape="1">
          <a:blip r:embed="rId3">
            <a:alphaModFix/>
          </a:blip>
          <a:srcRect b="0" l="0" r="0" t="0"/>
          <a:stretch/>
        </p:blipFill>
        <p:spPr>
          <a:xfrm>
            <a:off x="1137424" y="1881643"/>
            <a:ext cx="6980664" cy="34486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1"/>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41"/>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80" name="Google Shape;280;p41"/>
          <p:cNvPicPr preferRelativeResize="0"/>
          <p:nvPr/>
        </p:nvPicPr>
        <p:blipFill rotWithShape="1">
          <a:blip r:embed="rId3">
            <a:alphaModFix/>
          </a:blip>
          <a:srcRect b="0" l="0" r="0" t="0"/>
          <a:stretch/>
        </p:blipFill>
        <p:spPr>
          <a:xfrm>
            <a:off x="1951476" y="1254491"/>
            <a:ext cx="5397190" cy="1822580"/>
          </a:xfrm>
          <a:prstGeom prst="rect">
            <a:avLst/>
          </a:prstGeom>
          <a:noFill/>
          <a:ln>
            <a:noFill/>
          </a:ln>
        </p:spPr>
      </p:pic>
      <p:sp>
        <p:nvSpPr>
          <p:cNvPr id="281" name="Google Shape;281;p41"/>
          <p:cNvSpPr/>
          <p:nvPr/>
        </p:nvSpPr>
        <p:spPr>
          <a:xfrm>
            <a:off x="479463" y="3199499"/>
            <a:ext cx="8341200" cy="2748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1800">
                <a:solidFill>
                  <a:srgbClr val="0F243E"/>
                </a:solidFill>
                <a:latin typeface="Calibri"/>
                <a:ea typeface="Calibri"/>
                <a:cs typeface="Calibri"/>
                <a:sym typeface="Calibri"/>
              </a:rPr>
              <a:t>Se puede utilizar el procedimiento RAISE_APPLICATION_ERROR para visualizar una excepción predefinida devolviendo un código de error no estándar y el mensaje de error. Con RAISE_APPLICATION_ERROR, se puede informar de errores en la aplicación y evitar volver excepciones no controladas.</a:t>
            </a:r>
            <a:endParaRPr sz="18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1800">
                <a:solidFill>
                  <a:srgbClr val="0F243E"/>
                </a:solidFill>
                <a:latin typeface="Calibri"/>
                <a:ea typeface="Calibri"/>
                <a:cs typeface="Calibri"/>
                <a:sym typeface="Calibri"/>
              </a:rPr>
              <a:t>El procedimiento RAISE_APPLICATION_ERROR puede ser utilizado tanto en la sección ejecutable o la sección de excepción de un programa de PL/SQL o en ambas secciones. El error devuelto es coherente con la forma en que el servidor Oracle produce un error predefinido, no predefinido o definido por el usuario. </a:t>
            </a:r>
            <a:endParaRPr sz="1800">
              <a:solidFill>
                <a:srgbClr val="0F243E"/>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42"/>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288" name="Google Shape;288;p42"/>
          <p:cNvSpPr/>
          <p:nvPr/>
        </p:nvSpPr>
        <p:spPr>
          <a:xfrm>
            <a:off x="646771" y="2047796"/>
            <a:ext cx="7984274" cy="272895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Permite emitir mensajes de error definidos por el usuario, desde subprogramas almacenados. </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MX" sz="2000">
                <a:solidFill>
                  <a:srgbClr val="0F243E"/>
                </a:solidFill>
                <a:latin typeface="Calibri"/>
                <a:ea typeface="Calibri"/>
                <a:cs typeface="Calibri"/>
                <a:sym typeface="Calibri"/>
              </a:rPr>
              <a:t>Se utiliza en dos lugares diferentes: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Sección Executable</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Sección Exception</a:t>
            </a:r>
            <a:endParaRPr sz="2000">
              <a:solidFill>
                <a:srgbClr val="0F243E"/>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3"/>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43"/>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295" name="Google Shape;295;p43"/>
          <p:cNvSpPr/>
          <p:nvPr/>
        </p:nvSpPr>
        <p:spPr>
          <a:xfrm>
            <a:off x="602166" y="1822790"/>
            <a:ext cx="8028879" cy="317009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MX" sz="2000">
                <a:solidFill>
                  <a:srgbClr val="0F243E"/>
                </a:solidFill>
                <a:latin typeface="Calibri"/>
                <a:ea typeface="Calibri"/>
                <a:cs typeface="Calibri"/>
                <a:sym typeface="Calibri"/>
              </a:rPr>
              <a:t>En la sintaxis:</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i="1" lang="es-MX" sz="2000">
                <a:solidFill>
                  <a:srgbClr val="0F243E"/>
                </a:solidFill>
                <a:latin typeface="Calibri"/>
                <a:ea typeface="Calibri"/>
                <a:cs typeface="Calibri"/>
                <a:sym typeface="Calibri"/>
              </a:rPr>
              <a:t>número_de_error</a:t>
            </a:r>
            <a:r>
              <a:rPr lang="es-MX" sz="2000">
                <a:solidFill>
                  <a:srgbClr val="0F243E"/>
                </a:solidFill>
                <a:latin typeface="Calibri"/>
                <a:ea typeface="Calibri"/>
                <a:cs typeface="Calibri"/>
                <a:sym typeface="Calibri"/>
              </a:rPr>
              <a:t>: Es un número especificado por el usuario para la excepción entre -20000 y -20,999 (rango de número permitidos a usar).</a:t>
            </a:r>
            <a:endParaRPr sz="2000">
              <a:solidFill>
                <a:srgbClr val="0F243E"/>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0F243E"/>
              </a:buClr>
              <a:buSzPts val="2000"/>
              <a:buFont typeface="Arial"/>
              <a:buChar char="•"/>
            </a:pPr>
            <a:r>
              <a:rPr i="1" lang="es-MX" sz="2000">
                <a:solidFill>
                  <a:srgbClr val="0F243E"/>
                </a:solidFill>
                <a:latin typeface="Calibri"/>
                <a:ea typeface="Calibri"/>
                <a:cs typeface="Calibri"/>
                <a:sym typeface="Calibri"/>
              </a:rPr>
              <a:t>mensaje_error</a:t>
            </a:r>
            <a:r>
              <a:rPr lang="es-MX" sz="2000">
                <a:solidFill>
                  <a:srgbClr val="0F243E"/>
                </a:solidFill>
                <a:latin typeface="Calibri"/>
                <a:ea typeface="Calibri"/>
                <a:cs typeface="Calibri"/>
                <a:sym typeface="Calibri"/>
              </a:rPr>
              <a:t>: Es el mensaje especificado por el usuario para la excepción; es una cadena de caracteres de hasta 2048 bytes de largo. </a:t>
            </a:r>
            <a:endParaRPr sz="2000">
              <a:solidFill>
                <a:srgbClr val="0F243E"/>
              </a:solidFill>
              <a:latin typeface="Calibri"/>
              <a:ea typeface="Calibri"/>
              <a:cs typeface="Calibri"/>
              <a:sym typeface="Calibri"/>
            </a:endParaRPr>
          </a:p>
          <a:p>
            <a:pPr indent="0" lvl="0" marL="0" marR="0" rtl="0" algn="l">
              <a:spcBef>
                <a:spcPts val="1000"/>
              </a:spcBef>
              <a:spcAft>
                <a:spcPts val="0"/>
              </a:spcAft>
              <a:buNone/>
            </a:pPr>
            <a:r>
              <a:rPr lang="es-MX" sz="2000">
                <a:solidFill>
                  <a:srgbClr val="0F243E"/>
                </a:solidFill>
                <a:latin typeface="Calibri"/>
                <a:ea typeface="Calibri"/>
                <a:cs typeface="Calibri"/>
                <a:sym typeface="Calibri"/>
              </a:rPr>
              <a:t>TRUE | FALSE: Es un parámetro booleano opcional (Si es TRUE, se coloca el error en junto a los errores anteriores. Si es falso, que es el valor por defecto, el error sustituye a todos los errores anteriores.) </a:t>
            </a:r>
            <a:endParaRPr sz="2000">
              <a:solidFill>
                <a:srgbClr val="0F243E"/>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p:nvPr/>
        </p:nvSpPr>
        <p:spPr>
          <a:xfrm>
            <a:off x="624467" y="2592879"/>
            <a:ext cx="3300762" cy="181588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Funciones SQLCODE Y SQLEEM- RAISE_APLICATION_ERROR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44"/>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303" name="Google Shape;303;p44"/>
          <p:cNvPicPr preferRelativeResize="0"/>
          <p:nvPr/>
        </p:nvPicPr>
        <p:blipFill rotWithShape="1">
          <a:blip r:embed="rId3">
            <a:alphaModFix/>
          </a:blip>
          <a:srcRect b="0" l="0" r="0" t="0"/>
          <a:stretch/>
        </p:blipFill>
        <p:spPr>
          <a:xfrm>
            <a:off x="2497873" y="2520175"/>
            <a:ext cx="4808482" cy="21650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5"/>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309" name="Google Shape;309;p45"/>
          <p:cNvPicPr preferRelativeResize="0"/>
          <p:nvPr/>
        </p:nvPicPr>
        <p:blipFill rotWithShape="1">
          <a:blip r:embed="rId3">
            <a:alphaModFix/>
          </a:blip>
          <a:srcRect b="0" l="0" r="0" t="0"/>
          <a:stretch/>
        </p:blipFill>
        <p:spPr>
          <a:xfrm>
            <a:off x="1784194" y="2270253"/>
            <a:ext cx="5062653" cy="20564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6"/>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46"/>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317" name="Google Shape;317;p46"/>
          <p:cNvPicPr preferRelativeResize="0"/>
          <p:nvPr/>
        </p:nvPicPr>
        <p:blipFill rotWithShape="1">
          <a:blip r:embed="rId3">
            <a:alphaModFix/>
          </a:blip>
          <a:srcRect b="0" l="0" r="0" t="0"/>
          <a:stretch/>
        </p:blipFill>
        <p:spPr>
          <a:xfrm>
            <a:off x="2301766" y="2319453"/>
            <a:ext cx="4968829" cy="24532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47"/>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325" name="Google Shape;325;p47"/>
          <p:cNvPicPr preferRelativeResize="0"/>
          <p:nvPr/>
        </p:nvPicPr>
        <p:blipFill rotWithShape="1">
          <a:blip r:embed="rId3">
            <a:alphaModFix/>
          </a:blip>
          <a:srcRect b="0" l="0" r="0" t="0"/>
          <a:stretch/>
        </p:blipFill>
        <p:spPr>
          <a:xfrm>
            <a:off x="2185639" y="2280361"/>
            <a:ext cx="5241072" cy="25815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7"/>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170" name="Google Shape;170;p27"/>
          <p:cNvSpPr/>
          <p:nvPr/>
        </p:nvSpPr>
        <p:spPr>
          <a:xfrm>
            <a:off x="490655" y="1106706"/>
            <a:ext cx="8140390" cy="201593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0F243E"/>
                </a:solidFill>
                <a:latin typeface="Calibri"/>
                <a:ea typeface="Calibri"/>
                <a:cs typeface="Calibri"/>
                <a:sym typeface="Calibri"/>
              </a:rPr>
              <a:t>Cuando ocurre una excepción, se puede identificar el código de error asociado, o el mensaje de error usando funciones predefinidas.</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s-MX" sz="2000">
                <a:solidFill>
                  <a:srgbClr val="0F243E"/>
                </a:solidFill>
                <a:latin typeface="Calibri"/>
                <a:ea typeface="Calibri"/>
                <a:cs typeface="Calibri"/>
                <a:sym typeface="Calibri"/>
              </a:rPr>
              <a:t>Las funciones que permiten aclarar al usuario la situación de error son:</a:t>
            </a:r>
            <a:endParaRPr sz="20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SQLCODE: retorna el número de error Oracle para excepciones internas.</a:t>
            </a:r>
            <a:endParaRPr sz="20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000"/>
              <a:buFont typeface="Arial"/>
              <a:buChar char="•"/>
            </a:pPr>
            <a:r>
              <a:rPr lang="es-MX" sz="2000">
                <a:solidFill>
                  <a:srgbClr val="0F243E"/>
                </a:solidFill>
                <a:latin typeface="Calibri"/>
                <a:ea typeface="Calibri"/>
                <a:cs typeface="Calibri"/>
                <a:sym typeface="Calibri"/>
              </a:rPr>
              <a:t>  SQLERRM: retorna el mensaje de error asociado con el número de error.</a:t>
            </a:r>
            <a:endParaRPr sz="2000">
              <a:solidFill>
                <a:srgbClr val="0F243E"/>
              </a:solidFill>
              <a:latin typeface="Calibri"/>
              <a:ea typeface="Calibri"/>
              <a:cs typeface="Calibri"/>
              <a:sym typeface="Calibri"/>
            </a:endParaRPr>
          </a:p>
        </p:txBody>
      </p:sp>
      <p:pic>
        <p:nvPicPr>
          <p:cNvPr id="171" name="Google Shape;171;p27"/>
          <p:cNvPicPr preferRelativeResize="0"/>
          <p:nvPr/>
        </p:nvPicPr>
        <p:blipFill rotWithShape="1">
          <a:blip r:embed="rId3">
            <a:alphaModFix/>
          </a:blip>
          <a:srcRect b="0" l="0" r="0" t="0"/>
          <a:stretch/>
        </p:blipFill>
        <p:spPr>
          <a:xfrm>
            <a:off x="1761893" y="3122642"/>
            <a:ext cx="6088566" cy="2881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28"/>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178" name="Google Shape;178;p28"/>
          <p:cNvSpPr/>
          <p:nvPr/>
        </p:nvSpPr>
        <p:spPr>
          <a:xfrm>
            <a:off x="501753" y="2767355"/>
            <a:ext cx="8140500" cy="1323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MX" sz="2000">
                <a:solidFill>
                  <a:srgbClr val="0F243E"/>
                </a:solidFill>
                <a:latin typeface="Calibri"/>
                <a:ea typeface="Calibri"/>
                <a:cs typeface="Calibri"/>
                <a:sym typeface="Calibri"/>
              </a:rPr>
              <a:t>Las funciones SQLCODE y SQLERRM no se pueden utilizar directamente en una sentencia SQL -por ejemplo-, en una sentencia INSERT. Para ello se deben asignar los valores a funciones locales y usar esas variables en la sentencia SQL. Sus valores se pueden visualizar directamente. </a:t>
            </a:r>
            <a:endParaRPr sz="20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9"/>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5" name="Google Shape;185;p29"/>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186" name="Google Shape;186;p29"/>
          <p:cNvPicPr preferRelativeResize="0"/>
          <p:nvPr/>
        </p:nvPicPr>
        <p:blipFill rotWithShape="1">
          <a:blip r:embed="rId3">
            <a:alphaModFix/>
          </a:blip>
          <a:srcRect b="0" l="0" r="0" t="0"/>
          <a:stretch/>
        </p:blipFill>
        <p:spPr>
          <a:xfrm>
            <a:off x="579863" y="1382752"/>
            <a:ext cx="8051182" cy="44158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30"/>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193" name="Google Shape;193;p30"/>
          <p:cNvSpPr/>
          <p:nvPr/>
        </p:nvSpPr>
        <p:spPr>
          <a:xfrm>
            <a:off x="490654" y="4361392"/>
            <a:ext cx="8140500" cy="18057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2000">
                <a:solidFill>
                  <a:srgbClr val="17365D"/>
                </a:solidFill>
                <a:latin typeface="Calibri"/>
                <a:ea typeface="Calibri"/>
                <a:cs typeface="Calibri"/>
                <a:sym typeface="Calibri"/>
              </a:rPr>
              <a:t>Bloques Anidados para controlar Excepciones</a:t>
            </a:r>
            <a:endParaRPr sz="2000">
              <a:solidFill>
                <a:srgbClr val="17365D"/>
              </a:solidFill>
              <a:latin typeface="Calibri"/>
              <a:ea typeface="Calibri"/>
              <a:cs typeface="Calibri"/>
              <a:sym typeface="Calibri"/>
            </a:endParaRPr>
          </a:p>
          <a:p>
            <a:pPr indent="0" lvl="0" marL="0" marR="0" rtl="0" algn="just">
              <a:spcBef>
                <a:spcPts val="1000"/>
              </a:spcBef>
              <a:spcAft>
                <a:spcPts val="0"/>
              </a:spcAft>
              <a:buNone/>
            </a:pPr>
            <a:r>
              <a:rPr lang="es-MX" sz="2000">
                <a:solidFill>
                  <a:srgbClr val="0F243E"/>
                </a:solidFill>
                <a:latin typeface="Calibri"/>
                <a:ea typeface="Calibri"/>
                <a:cs typeface="Calibri"/>
                <a:sym typeface="Calibri"/>
              </a:rPr>
              <a:t>El bloque posee una sección de Control de Excepciones para controlar el error cuando la sentencia SELECT no retorne filas. En este caso, es la segunda sentencia en donde no se encuentran filas, pero con el mensaje que muestra el bloque no se sabe que sentencia es la que falló. </a:t>
            </a:r>
            <a:endParaRPr sz="2000">
              <a:solidFill>
                <a:srgbClr val="0F243E"/>
              </a:solidFill>
              <a:latin typeface="Calibri"/>
              <a:ea typeface="Calibri"/>
              <a:cs typeface="Calibri"/>
              <a:sym typeface="Calibri"/>
            </a:endParaRPr>
          </a:p>
        </p:txBody>
      </p:sp>
      <p:pic>
        <p:nvPicPr>
          <p:cNvPr id="194" name="Google Shape;194;p30"/>
          <p:cNvPicPr preferRelativeResize="0"/>
          <p:nvPr/>
        </p:nvPicPr>
        <p:blipFill rotWithShape="1">
          <a:blip r:embed="rId3">
            <a:alphaModFix/>
          </a:blip>
          <a:srcRect b="0" l="0" r="0" t="0"/>
          <a:stretch/>
        </p:blipFill>
        <p:spPr>
          <a:xfrm>
            <a:off x="1728439" y="1234578"/>
            <a:ext cx="5664820" cy="32266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1"/>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31"/>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02" name="Google Shape;202;p31"/>
          <p:cNvPicPr preferRelativeResize="0"/>
          <p:nvPr/>
        </p:nvPicPr>
        <p:blipFill rotWithShape="1">
          <a:blip r:embed="rId3">
            <a:alphaModFix/>
          </a:blip>
          <a:srcRect b="0" l="0" r="0" t="0"/>
          <a:stretch/>
        </p:blipFill>
        <p:spPr>
          <a:xfrm>
            <a:off x="1226634" y="1615617"/>
            <a:ext cx="6668430" cy="402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2"/>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32"/>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pic>
        <p:nvPicPr>
          <p:cNvPr id="210" name="Google Shape;210;p32"/>
          <p:cNvPicPr preferRelativeResize="0"/>
          <p:nvPr/>
        </p:nvPicPr>
        <p:blipFill rotWithShape="1">
          <a:blip r:embed="rId3">
            <a:alphaModFix/>
          </a:blip>
          <a:srcRect b="0" l="0" r="0" t="0"/>
          <a:stretch/>
        </p:blipFill>
        <p:spPr>
          <a:xfrm>
            <a:off x="1516566" y="1252837"/>
            <a:ext cx="5999357" cy="41889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3"/>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3"/>
          <p:cNvSpPr/>
          <p:nvPr/>
        </p:nvSpPr>
        <p:spPr>
          <a:xfrm>
            <a:off x="2497873" y="496450"/>
            <a:ext cx="613317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1800">
                <a:solidFill>
                  <a:schemeClr val="lt1"/>
                </a:solidFill>
                <a:latin typeface="Calibri"/>
                <a:ea typeface="Calibri"/>
                <a:cs typeface="Calibri"/>
                <a:sym typeface="Calibri"/>
              </a:rPr>
              <a:t>Funciones SQLCODE Y SQLEEM- RAISE_APLICATION_ERROR </a:t>
            </a:r>
            <a:endParaRPr/>
          </a:p>
        </p:txBody>
      </p:sp>
      <p:sp>
        <p:nvSpPr>
          <p:cNvPr id="217" name="Google Shape;217;p33"/>
          <p:cNvSpPr/>
          <p:nvPr/>
        </p:nvSpPr>
        <p:spPr>
          <a:xfrm>
            <a:off x="661187" y="5785915"/>
            <a:ext cx="817384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MX" sz="2000">
                <a:solidFill>
                  <a:srgbClr val="17365D"/>
                </a:solidFill>
                <a:latin typeface="Calibri"/>
                <a:ea typeface="Calibri"/>
                <a:cs typeface="Calibri"/>
                <a:sym typeface="Calibri"/>
              </a:rPr>
              <a:t>Dado el ejemplo anterior, el resultado obtenido se aprecia en la imagen</a:t>
            </a:r>
            <a:r>
              <a:rPr b="1" lang="es-MX" sz="2000">
                <a:solidFill>
                  <a:srgbClr val="17365D"/>
                </a:solidFill>
                <a:latin typeface="Calibri"/>
                <a:ea typeface="Calibri"/>
                <a:cs typeface="Calibri"/>
                <a:sym typeface="Calibri"/>
              </a:rPr>
              <a:t>.</a:t>
            </a:r>
            <a:endParaRPr sz="2000">
              <a:solidFill>
                <a:srgbClr val="17365D"/>
              </a:solidFill>
              <a:latin typeface="Calibri"/>
              <a:ea typeface="Calibri"/>
              <a:cs typeface="Calibri"/>
              <a:sym typeface="Calibri"/>
            </a:endParaRPr>
          </a:p>
        </p:txBody>
      </p:sp>
      <p:pic>
        <p:nvPicPr>
          <p:cNvPr id="218" name="Google Shape;218;p33"/>
          <p:cNvPicPr preferRelativeResize="0"/>
          <p:nvPr/>
        </p:nvPicPr>
        <p:blipFill rotWithShape="1">
          <a:blip r:embed="rId3">
            <a:alphaModFix/>
          </a:blip>
          <a:srcRect b="0" l="0" r="0" t="0"/>
          <a:stretch/>
        </p:blipFill>
        <p:spPr>
          <a:xfrm>
            <a:off x="1159726" y="1271241"/>
            <a:ext cx="6824547" cy="39921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